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84" r:id="rId3"/>
    <p:sldId id="257" r:id="rId4"/>
    <p:sldId id="258" r:id="rId5"/>
    <p:sldId id="259" r:id="rId6"/>
    <p:sldId id="260" r:id="rId7"/>
    <p:sldId id="277" r:id="rId8"/>
    <p:sldId id="261" r:id="rId9"/>
    <p:sldId id="278" r:id="rId10"/>
    <p:sldId id="263" r:id="rId11"/>
    <p:sldId id="287" r:id="rId12"/>
    <p:sldId id="265" r:id="rId13"/>
    <p:sldId id="266" r:id="rId14"/>
    <p:sldId id="267" r:id="rId15"/>
    <p:sldId id="268" r:id="rId16"/>
    <p:sldId id="279" r:id="rId17"/>
    <p:sldId id="285" r:id="rId18"/>
    <p:sldId id="269" r:id="rId19"/>
    <p:sldId id="270" r:id="rId20"/>
    <p:sldId id="282" r:id="rId21"/>
    <p:sldId id="286" r:id="rId22"/>
    <p:sldId id="275" r:id="rId23"/>
    <p:sldId id="283" r:id="rId24"/>
    <p:sldId id="27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7F70A3-D445-4C39-B67A-B9E2832967FE}" type="datetimeFigureOut">
              <a:rPr lang="hu-HU"/>
              <a:pPr>
                <a:defRPr/>
              </a:pPr>
              <a:t>2011. 11. 09.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DFA15D-B5BB-46EB-ACAB-C767AD91F7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E2FAC1-A5CF-4F3B-A68D-18C0BE649093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BC84D1-0FF3-4C23-A740-AA68BEA14579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Annette Hemera Consulting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5F378A-7720-4415-B7E1-29E9E0583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Annette Hemera Consulting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3342E6-2BF2-493E-923C-DBB79B064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Annette Hemera Consulting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FF9C0A-436C-4B36-BE78-C61A92385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Annette Hemera Consulting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5CF4DD-C626-4903-A574-5856AF47C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Annette Hemera Consulting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C46BF9-2ACE-40ED-A199-ADB0BA982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Annette Hemera Consulting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5D6AFC-A992-4C26-B58D-695C4E539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Annette Hemera Consulting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2600CD-08B8-46C4-8B54-16B9F4175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Annette Hemera Consulting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E918A5-5B2D-42B4-A7E9-F6AD6EDE6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Annette Hemera Consulting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E73AF7-06F6-494B-B768-3BF7AA21B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Annette Hemera Consulting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AC6248-AE89-46DB-B771-899FD421A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Annette Hemera Consulting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EB8B36-5FAE-46E0-9CFE-33F304057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80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11/9/2011</a:t>
            </a:r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Annette Hemera Consulting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A994CD-B599-4ABA-B73A-052C9C33BCE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Translation as a Business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 marL="26988" eaLnBrk="1" hangingPunct="1"/>
            <a:endParaRPr lang="hu-HU" smtClean="0">
              <a:solidFill>
                <a:srgbClr val="320E04"/>
              </a:solidFill>
            </a:endParaRPr>
          </a:p>
          <a:p>
            <a:pPr marL="26988" eaLnBrk="1" hangingPunct="1"/>
            <a:r>
              <a:rPr lang="en-GB" smtClean="0">
                <a:solidFill>
                  <a:srgbClr val="320E04"/>
                </a:solidFill>
              </a:rPr>
              <a:t>The Importance of Information &amp; Communication in the Localization Industry</a:t>
            </a:r>
            <a:endParaRPr lang="hr-HR" smtClean="0">
              <a:solidFill>
                <a:srgbClr val="320E04"/>
              </a:solidFill>
            </a:endParaRPr>
          </a:p>
          <a:p>
            <a:pPr marL="26988" eaLnBrk="1" hangingPunct="1"/>
            <a:endParaRPr lang="hr-HR" smtClean="0">
              <a:solidFill>
                <a:srgbClr val="320E04"/>
              </a:solidFill>
            </a:endParaRPr>
          </a:p>
          <a:p>
            <a:pPr marL="26988" eaLnBrk="1" hangingPunct="1"/>
            <a:r>
              <a:rPr lang="hr-HR" sz="2400" smtClean="0">
                <a:solidFill>
                  <a:srgbClr val="320E04"/>
                </a:solidFill>
              </a:rPr>
              <a:t>Annette Hemera</a:t>
            </a:r>
          </a:p>
          <a:p>
            <a:pPr marL="26988" eaLnBrk="1" hangingPunct="1"/>
            <a:r>
              <a:rPr lang="hr-HR" smtClean="0">
                <a:solidFill>
                  <a:srgbClr val="320E04"/>
                </a:solidFill>
              </a:rPr>
              <a:t>Annette Hemera Consulting Ltd.</a:t>
            </a:r>
            <a:endParaRPr lang="hu-HU" smtClean="0">
              <a:solidFill>
                <a:srgbClr val="320E04"/>
              </a:solidFill>
            </a:endParaRPr>
          </a:p>
          <a:p>
            <a:pPr marL="26988" eaLnBrk="1" hangingPunct="1"/>
            <a:endParaRPr lang="hu-HU" smtClean="0">
              <a:solidFill>
                <a:srgbClr val="320E04"/>
              </a:solidFill>
            </a:endParaRPr>
          </a:p>
        </p:txBody>
      </p:sp>
      <p:sp>
        <p:nvSpPr>
          <p:cNvPr id="14339" name="Subtitle 2"/>
          <p:cNvSpPr txBox="1">
            <a:spLocks/>
          </p:cNvSpPr>
          <p:nvPr/>
        </p:nvSpPr>
        <p:spPr bwMode="auto">
          <a:xfrm>
            <a:off x="4343400" y="4800600"/>
            <a:ext cx="74072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hu-HU" sz="2600">
              <a:solidFill>
                <a:srgbClr val="320E04"/>
              </a:solidFill>
              <a:latin typeface="Gill Sans MT" pitchFamily="34" charset="0"/>
            </a:endParaRPr>
          </a:p>
          <a:p>
            <a:pPr marL="26988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hu-HU" sz="2600">
              <a:solidFill>
                <a:srgbClr val="320E04"/>
              </a:solidFill>
              <a:latin typeface="Gill Sans MT" pitchFamily="34" charset="0"/>
            </a:endParaRPr>
          </a:p>
          <a:p>
            <a:pPr marL="26988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2000">
                <a:solidFill>
                  <a:srgbClr val="320E04"/>
                </a:solidFill>
                <a:latin typeface="Gill Sans MT" pitchFamily="34" charset="0"/>
              </a:rPr>
              <a:t>INFuture 2011 – November 9 – 11, Zagreb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25400" algn="ctr" eaLnBrk="1" hangingPunct="1">
              <a:buFont typeface="Wingdings 2" pitchFamily="18" charset="2"/>
              <a:buNone/>
            </a:pPr>
            <a:endParaRPr lang="hu-HU" b="1" smtClean="0">
              <a:solidFill>
                <a:srgbClr val="4B3E21"/>
              </a:solidFill>
            </a:endParaRPr>
          </a:p>
          <a:p>
            <a:pPr marL="57150" indent="25400" algn="ctr" eaLnBrk="1" hangingPunct="1">
              <a:buFont typeface="Wingdings 2" pitchFamily="18" charset="2"/>
              <a:buNone/>
            </a:pPr>
            <a:endParaRPr lang="hu-HU" b="1" smtClean="0">
              <a:solidFill>
                <a:srgbClr val="4B3E21"/>
              </a:solidFill>
            </a:endParaRPr>
          </a:p>
          <a:p>
            <a:pPr marL="57150" indent="25400" algn="ctr" eaLnBrk="1" hangingPunct="1">
              <a:buFont typeface="Wingdings 2" pitchFamily="18" charset="2"/>
              <a:buNone/>
            </a:pPr>
            <a:r>
              <a:rPr lang="hr-HR" b="1" smtClean="0">
                <a:solidFill>
                  <a:srgbClr val="4B3E21"/>
                </a:solidFill>
              </a:rPr>
              <a:t>Are </a:t>
            </a:r>
            <a:r>
              <a:rPr lang="en-GB" b="1" smtClean="0">
                <a:solidFill>
                  <a:srgbClr val="4B3E21"/>
                </a:solidFill>
              </a:rPr>
              <a:t>Translation Education </a:t>
            </a:r>
            <a:r>
              <a:rPr lang="hr-HR" b="1" smtClean="0">
                <a:solidFill>
                  <a:srgbClr val="4B3E21"/>
                </a:solidFill>
              </a:rPr>
              <a:t>Institutes and Other Industry Stakeholders Prepared for S</a:t>
            </a:r>
            <a:r>
              <a:rPr lang="en-GB" b="1" smtClean="0">
                <a:solidFill>
                  <a:srgbClr val="4B3E21"/>
                </a:solidFill>
              </a:rPr>
              <a:t>uch Challenges?</a:t>
            </a:r>
            <a:endParaRPr lang="en-GB" smtClean="0">
              <a:solidFill>
                <a:srgbClr val="4B3E2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5C57C-A1D2-401C-9C2B-89B1579A30D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r-HR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Importance of Market Analysis</a:t>
            </a: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hu-HU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2" name="Content Placeholder 4"/>
          <p:cNvSpPr>
            <a:spLocks noGrp="1"/>
          </p:cNvSpPr>
          <p:nvPr>
            <p:ph idx="4294967295"/>
          </p:nvPr>
        </p:nvSpPr>
        <p:spPr>
          <a:xfrm>
            <a:off x="1295400" y="1600200"/>
            <a:ext cx="7497763" cy="4800600"/>
          </a:xfrm>
        </p:spPr>
        <p:txBody>
          <a:bodyPr/>
          <a:lstStyle/>
          <a:p>
            <a:pPr marL="228600" lvl="1" indent="-228600">
              <a:buFont typeface="Verdana" pitchFamily="34" charset="0"/>
              <a:buNone/>
            </a:pPr>
            <a:r>
              <a:rPr lang="hu-HU" sz="2000" smtClean="0"/>
              <a:t>„At the end of the report it is proposed that </a:t>
            </a:r>
          </a:p>
          <a:p>
            <a:pPr marL="228600" lvl="1" indent="-228600"/>
            <a:r>
              <a:rPr lang="hu-HU" sz="1600" smtClean="0"/>
              <a:t>XY COMPANY uses its existing and well working methodology of recruiting and evaluating in-country linguistic resources </a:t>
            </a:r>
            <a:r>
              <a:rPr lang="hu-HU" sz="1600" b="1" smtClean="0"/>
              <a:t>and</a:t>
            </a:r>
            <a:r>
              <a:rPr lang="hu-HU" sz="1600" smtClean="0"/>
              <a:t> fit the current method to the CEE market characteristics and client needs</a:t>
            </a:r>
          </a:p>
          <a:p>
            <a:pPr marL="228600" lvl="1" indent="-228600">
              <a:buFont typeface="Verdana" pitchFamily="34" charset="0"/>
              <a:buNone/>
            </a:pPr>
            <a:endParaRPr lang="hu-HU" sz="1600" smtClean="0"/>
          </a:p>
          <a:p>
            <a:pPr marL="228600" lvl="1" indent="-228600"/>
            <a:r>
              <a:rPr lang="hu-HU" sz="1600" smtClean="0"/>
              <a:t>XY COMPANY revisits its existing </a:t>
            </a:r>
            <a:r>
              <a:rPr lang="hu-HU" sz="1600" i="1" smtClean="0"/>
              <a:t>Value Chain </a:t>
            </a:r>
            <a:r>
              <a:rPr lang="hu-HU" sz="1600" b="1" smtClean="0"/>
              <a:t>and </a:t>
            </a:r>
            <a:r>
              <a:rPr lang="hu-HU" sz="1600" smtClean="0"/>
              <a:t>adjust it to CEE market characteristics</a:t>
            </a:r>
            <a:r>
              <a:rPr lang="hu-HU" sz="1600" i="1" smtClean="0"/>
              <a:t> </a:t>
            </a:r>
            <a:r>
              <a:rPr lang="hu-HU" sz="1600" smtClean="0"/>
              <a:t>and needs in order to get more competitive in terms of project management, availability, turnoraound times and quality</a:t>
            </a:r>
          </a:p>
          <a:p>
            <a:pPr marL="228600" lvl="1" indent="-228600">
              <a:buFont typeface="Verdana" pitchFamily="34" charset="0"/>
              <a:buNone/>
            </a:pPr>
            <a:endParaRPr lang="hu-HU" sz="1600" smtClean="0"/>
          </a:p>
          <a:p>
            <a:pPr marL="228600" lvl="1" indent="-228600"/>
            <a:r>
              <a:rPr lang="hu-HU" sz="1600" smtClean="0"/>
              <a:t>XY COMPANY creates and maintains a timely and accurate </a:t>
            </a:r>
            <a:r>
              <a:rPr lang="hu-HU" sz="1600" i="1" smtClean="0"/>
              <a:t>market information system</a:t>
            </a:r>
            <a:r>
              <a:rPr lang="hu-HU" sz="1600" smtClean="0"/>
              <a:t> where CEE market and marketing information is formally </a:t>
            </a:r>
            <a:r>
              <a:rPr lang="en-US" sz="1600" smtClean="0"/>
              <a:t>gathered, sorted, analyzed, evaluated and distributed to the decision makers on a continuous basis</a:t>
            </a:r>
            <a:endParaRPr lang="hr-HR" sz="1600" smtClean="0"/>
          </a:p>
          <a:p>
            <a:pPr marL="228600" lvl="1" indent="-228600">
              <a:buFont typeface="Verdana" pitchFamily="34" charset="0"/>
              <a:buNone/>
            </a:pPr>
            <a:endParaRPr lang="hu-HU" sz="1600" smtClean="0"/>
          </a:p>
          <a:p>
            <a:pPr marL="228600" lvl="1" indent="-228600"/>
            <a:r>
              <a:rPr lang="hu-HU" sz="1600" smtClean="0"/>
              <a:t>XY COMPANY leverage the market and industry related knowledge and experience of local BDMs, creates and maintains a structured, well organised and interactive communication between its headquarters and the local salesforce”</a:t>
            </a:r>
            <a:endParaRPr lang="en-GB" sz="1600" smtClean="0"/>
          </a:p>
        </p:txBody>
      </p:sp>
      <p:sp>
        <p:nvSpPr>
          <p:cNvPr id="6" name="Date Placeholder 5"/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t>11/9/2011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491E6FB-998A-443D-B58C-C9E1B14B1ED6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Footer Placeholder 7"/>
          <p:cNvSpPr txBox="1">
            <a:spLocks noGrp="1"/>
          </p:cNvSpPr>
          <p:nvPr/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t>Annette Hemera Consulting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The Translation Education – The Way It Looks from the Outside</a:t>
            </a:r>
            <a:r>
              <a:rPr lang="en-GB" b="1" dirty="0" smtClean="0">
                <a:solidFill>
                  <a:srgbClr val="338046"/>
                </a:solidFill>
              </a:rPr>
              <a:t/>
            </a:r>
            <a:br>
              <a:rPr lang="en-GB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>
            <a:normAutofit/>
          </a:bodyPr>
          <a:lstStyle/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An underfunded translation education</a:t>
            </a: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Very often translation courses are not planned according to the actual market needs (language pairs, subject field, required technologies)</a:t>
            </a: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Trainings of technologies without suitable computer and software background and w/o practical experience by the tutors</a:t>
            </a: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Translation as a profession is not very well respected and in general not very well paid either</a:t>
            </a: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Lack of communication and cooperation there is a huge vacuum between demand and supply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139CC-30C5-4140-9BDA-C05863CFCE4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 Areas That Might Need Improvement </a:t>
            </a:r>
            <a:r>
              <a:rPr lang="en-GB" b="1" dirty="0" smtClean="0">
                <a:solidFill>
                  <a:srgbClr val="338046"/>
                </a:solidFill>
              </a:rPr>
              <a:t/>
            </a:r>
            <a:br>
              <a:rPr lang="en-GB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47800" y="1524000"/>
            <a:ext cx="7497763" cy="4800600"/>
          </a:xfrm>
        </p:spPr>
        <p:txBody>
          <a:bodyPr>
            <a:normAutofit/>
          </a:bodyPr>
          <a:lstStyle/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</a:rPr>
              <a:t>Spreading the knowledge on</a:t>
            </a:r>
          </a:p>
          <a:p>
            <a:pPr marL="685800" lvl="1" indent="-228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</a:rPr>
              <a:t>How translation companies work</a:t>
            </a:r>
          </a:p>
          <a:p>
            <a:pPr marL="685800" lvl="1" indent="-228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</a:rPr>
              <a:t>How freelancers can get listed in vendor databases</a:t>
            </a:r>
          </a:p>
          <a:p>
            <a:pPr marL="685800" lvl="1" indent="-228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</a:rPr>
              <a:t>How to manage the translation workflow</a:t>
            </a:r>
          </a:p>
          <a:p>
            <a:pPr marL="685800" lvl="1" indent="-228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</a:rPr>
              <a:t>How to become a successful entrepreneur (business management)</a:t>
            </a:r>
          </a:p>
          <a:p>
            <a:pPr marL="685800" lvl="1" indent="-228600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en-GB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</a:rPr>
              <a:t>Creating well maintained and informative databases with job opportunities, translator profiles and knowledge bases</a:t>
            </a: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</a:rPr>
              <a:t>Involving practicing localization professionals in translation education</a:t>
            </a: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</a:rPr>
              <a:t>Internship programs</a:t>
            </a:r>
            <a:r>
              <a:rPr lang="hu-H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</a:rPr>
              <a:t>(national and worldwide)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06DC9-DF3D-475D-8D80-5BCD7EC5664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8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 Areas That Might Need Improvement </a:t>
            </a:r>
            <a:r>
              <a:rPr lang="en-GB" b="1" dirty="0" smtClean="0">
                <a:solidFill>
                  <a:srgbClr val="338046"/>
                </a:solidFill>
              </a:rPr>
              <a:t/>
            </a:r>
            <a:br>
              <a:rPr lang="en-GB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en-GB" sz="1900" smtClean="0">
                <a:solidFill>
                  <a:srgbClr val="4B3E21"/>
                </a:solidFill>
              </a:rPr>
              <a:t>Enhancing communication and cooperation between the industry players</a:t>
            </a:r>
          </a:p>
          <a:p>
            <a:pPr marL="685800" lvl="1" indent="-2286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1900" i="1" smtClean="0">
                <a:solidFill>
                  <a:srgbClr val="4B3E21"/>
                </a:solidFill>
              </a:rPr>
              <a:t>translation education representatives</a:t>
            </a:r>
          </a:p>
          <a:p>
            <a:pPr marL="685800" lvl="1" indent="-2286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1900" i="1" smtClean="0">
                <a:solidFill>
                  <a:srgbClr val="4B3E21"/>
                </a:solidFill>
              </a:rPr>
              <a:t>freelancers</a:t>
            </a:r>
          </a:p>
          <a:p>
            <a:pPr marL="685800" lvl="1" indent="-2286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hr-HR" sz="1900" i="1" smtClean="0">
                <a:solidFill>
                  <a:srgbClr val="4B3E21"/>
                </a:solidFill>
              </a:rPr>
              <a:t>language service providers</a:t>
            </a:r>
            <a:r>
              <a:rPr lang="en-GB" sz="1900" i="1" smtClean="0">
                <a:solidFill>
                  <a:srgbClr val="4B3E21"/>
                </a:solidFill>
              </a:rPr>
              <a:t> (MLVs and SLVs)</a:t>
            </a:r>
            <a:endParaRPr lang="hu-HU" sz="1900" i="1" smtClean="0">
              <a:solidFill>
                <a:srgbClr val="4B3E21"/>
              </a:solidFill>
            </a:endParaRPr>
          </a:p>
          <a:p>
            <a:pPr marL="685800" lvl="1" indent="-2286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1900" i="1" smtClean="0">
                <a:solidFill>
                  <a:srgbClr val="4B3E21"/>
                </a:solidFill>
              </a:rPr>
              <a:t>end clients</a:t>
            </a:r>
          </a:p>
          <a:p>
            <a:pPr marL="685800" lvl="1" indent="-2286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1900" i="1" smtClean="0">
                <a:solidFill>
                  <a:srgbClr val="4B3E21"/>
                </a:solidFill>
              </a:rPr>
              <a:t>authorities</a:t>
            </a:r>
          </a:p>
          <a:p>
            <a:pPr marL="685800" lvl="1" indent="-2286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1900" i="1" smtClean="0">
                <a:solidFill>
                  <a:srgbClr val="4B3E21"/>
                </a:solidFill>
              </a:rPr>
              <a:t>associations</a:t>
            </a:r>
          </a:p>
          <a:p>
            <a:pPr marL="685800" lvl="1" indent="-2286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1900" i="1" smtClean="0">
                <a:solidFill>
                  <a:srgbClr val="4B3E21"/>
                </a:solidFill>
              </a:rPr>
              <a:t>end users of </a:t>
            </a:r>
            <a:r>
              <a:rPr lang="hu-HU" sz="1900" i="1" smtClean="0">
                <a:solidFill>
                  <a:srgbClr val="4B3E21"/>
                </a:solidFill>
              </a:rPr>
              <a:t>localized</a:t>
            </a:r>
            <a:r>
              <a:rPr lang="en-GB" sz="1900" i="1" smtClean="0">
                <a:solidFill>
                  <a:srgbClr val="4B3E21"/>
                </a:solidFill>
              </a:rPr>
              <a:t> documents</a:t>
            </a:r>
          </a:p>
          <a:p>
            <a:pPr marL="685800" lvl="1" indent="-228600" eaLnBrk="1" hangingPunct="1">
              <a:lnSpc>
                <a:spcPct val="80000"/>
              </a:lnSpc>
            </a:pPr>
            <a:endParaRPr lang="en-GB" sz="1900" i="1" smtClean="0">
              <a:solidFill>
                <a:srgbClr val="4B3E21"/>
              </a:solidFill>
            </a:endParaRPr>
          </a:p>
          <a:p>
            <a:pPr marL="228600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en-GB" sz="1900" smtClean="0">
                <a:solidFill>
                  <a:srgbClr val="4B3E21"/>
                </a:solidFill>
              </a:rPr>
              <a:t>Freelancers need to change their attitude and become proactive entrepreneurs</a:t>
            </a:r>
          </a:p>
          <a:p>
            <a:pPr marL="228600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en-GB" sz="1900" smtClean="0">
                <a:solidFill>
                  <a:srgbClr val="4B3E21"/>
                </a:solidFill>
              </a:rPr>
              <a:t>Translation courses might be revisited and additional programs (e.g. PM, work-flow management, vendor management etc.) </a:t>
            </a:r>
            <a:r>
              <a:rPr lang="hu-HU" sz="1900" smtClean="0">
                <a:solidFill>
                  <a:srgbClr val="4B3E21"/>
                </a:solidFill>
              </a:rPr>
              <a:t>could be</a:t>
            </a:r>
            <a:r>
              <a:rPr lang="en-GB" sz="1900" smtClean="0">
                <a:solidFill>
                  <a:srgbClr val="4B3E21"/>
                </a:solidFill>
              </a:rPr>
              <a:t> introduced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E6407-FF1A-441C-88E7-4682A60A86D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The </a:t>
            </a: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Neverending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 Learning Curve</a:t>
            </a:r>
            <a:r>
              <a:rPr lang="en-GB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9698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22550" y="1652588"/>
            <a:ext cx="5124450" cy="4391025"/>
          </a:xfrm>
        </p:spPr>
      </p:pic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AC9D1-2847-40FB-B4FB-656F909F6C4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Understanding </a:t>
            </a:r>
            <a:r>
              <a:rPr lang="hr-HR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our Business Potent</a:t>
            </a:r>
            <a:r>
              <a:rPr lang="hr-HR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ials</a:t>
            </a:r>
            <a:endParaRPr lang="en-US" sz="36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3F1BB-F59A-4715-BADA-F5B122BC35DD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  <p:grpSp>
        <p:nvGrpSpPr>
          <p:cNvPr id="30725" name="Group 26"/>
          <p:cNvGrpSpPr>
            <a:grpSpLocks noChangeAspect="1"/>
          </p:cNvGrpSpPr>
          <p:nvPr/>
        </p:nvGrpSpPr>
        <p:grpSpPr bwMode="auto">
          <a:xfrm>
            <a:off x="0" y="0"/>
            <a:ext cx="1714500" cy="1371600"/>
            <a:chOff x="2205" y="3615"/>
            <a:chExt cx="7200" cy="5760"/>
          </a:xfrm>
        </p:grpSpPr>
        <p:sp>
          <p:nvSpPr>
            <p:cNvPr id="30736" name="AutoShape 28"/>
            <p:cNvSpPr>
              <a:spLocks noChangeAspect="1" noChangeArrowheads="1" noTextEdit="1"/>
            </p:cNvSpPr>
            <p:nvPr/>
          </p:nvSpPr>
          <p:spPr bwMode="auto">
            <a:xfrm>
              <a:off x="2205" y="3615"/>
              <a:ext cx="7200" cy="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Text Box 27"/>
            <p:cNvSpPr txBox="1">
              <a:spLocks noChangeArrowheads="1"/>
            </p:cNvSpPr>
            <p:nvPr/>
          </p:nvSpPr>
          <p:spPr bwMode="auto">
            <a:xfrm>
              <a:off x="3165" y="4047"/>
              <a:ext cx="6240" cy="5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0726" name="Group 23"/>
          <p:cNvGrpSpPr>
            <a:grpSpLocks noChangeAspect="1"/>
          </p:cNvGrpSpPr>
          <p:nvPr/>
        </p:nvGrpSpPr>
        <p:grpSpPr bwMode="auto">
          <a:xfrm>
            <a:off x="0" y="0"/>
            <a:ext cx="1943100" cy="1371600"/>
            <a:chOff x="2205" y="3615"/>
            <a:chExt cx="8160" cy="5760"/>
          </a:xfrm>
        </p:grpSpPr>
        <p:sp>
          <p:nvSpPr>
            <p:cNvPr id="30734" name="AutoShape 25"/>
            <p:cNvSpPr>
              <a:spLocks noChangeAspect="1" noChangeArrowheads="1" noTextEdit="1"/>
            </p:cNvSpPr>
            <p:nvPr/>
          </p:nvSpPr>
          <p:spPr bwMode="auto">
            <a:xfrm>
              <a:off x="2205" y="3615"/>
              <a:ext cx="8160" cy="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Text Box 24"/>
            <p:cNvSpPr txBox="1">
              <a:spLocks noChangeArrowheads="1"/>
            </p:cNvSpPr>
            <p:nvPr/>
          </p:nvSpPr>
          <p:spPr bwMode="auto">
            <a:xfrm>
              <a:off x="2685" y="4047"/>
              <a:ext cx="7680" cy="5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0727" name="Group 20"/>
          <p:cNvGrpSpPr>
            <a:grpSpLocks noChangeAspect="1"/>
          </p:cNvGrpSpPr>
          <p:nvPr/>
        </p:nvGrpSpPr>
        <p:grpSpPr bwMode="auto">
          <a:xfrm>
            <a:off x="0" y="0"/>
            <a:ext cx="1943100" cy="1257300"/>
            <a:chOff x="2205" y="3615"/>
            <a:chExt cx="8160" cy="5280"/>
          </a:xfrm>
        </p:grpSpPr>
        <p:sp>
          <p:nvSpPr>
            <p:cNvPr id="30732" name="AutoShape 22"/>
            <p:cNvSpPr>
              <a:spLocks noChangeAspect="1" noChangeArrowheads="1" noTextEdit="1"/>
            </p:cNvSpPr>
            <p:nvPr/>
          </p:nvSpPr>
          <p:spPr bwMode="auto">
            <a:xfrm>
              <a:off x="2205" y="3615"/>
              <a:ext cx="8160" cy="5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Text Box 21"/>
            <p:cNvSpPr txBox="1">
              <a:spLocks noChangeArrowheads="1"/>
            </p:cNvSpPr>
            <p:nvPr/>
          </p:nvSpPr>
          <p:spPr bwMode="auto">
            <a:xfrm>
              <a:off x="3165" y="4047"/>
              <a:ext cx="7200" cy="4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0728" name="Group 17"/>
          <p:cNvGrpSpPr>
            <a:grpSpLocks noChangeAspect="1"/>
          </p:cNvGrpSpPr>
          <p:nvPr/>
        </p:nvGrpSpPr>
        <p:grpSpPr bwMode="auto">
          <a:xfrm>
            <a:off x="0" y="0"/>
            <a:ext cx="1714500" cy="1257300"/>
            <a:chOff x="2205" y="3615"/>
            <a:chExt cx="7200" cy="5280"/>
          </a:xfrm>
        </p:grpSpPr>
        <p:sp>
          <p:nvSpPr>
            <p:cNvPr id="30730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205" y="3615"/>
              <a:ext cx="7200" cy="5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Text Box 18"/>
            <p:cNvSpPr txBox="1">
              <a:spLocks noChangeArrowheads="1"/>
            </p:cNvSpPr>
            <p:nvPr/>
          </p:nvSpPr>
          <p:spPr bwMode="auto">
            <a:xfrm>
              <a:off x="3645" y="4095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30729" name="Content Placeholder 34" descr="G:\LEG_Consulting\LEG_Consulting\swot_csúny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19400" y="2300288"/>
            <a:ext cx="4191000" cy="356711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74638"/>
            <a:ext cx="79438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Understanding our Internal Environment</a:t>
            </a:r>
            <a:r>
              <a:rPr lang="en-GB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hu-HU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46" name="Content Placeholder 4"/>
          <p:cNvSpPr>
            <a:spLocks noGrp="1"/>
          </p:cNvSpPr>
          <p:nvPr>
            <p:ph idx="4294967295"/>
          </p:nvPr>
        </p:nvSpPr>
        <p:spPr>
          <a:xfrm>
            <a:off x="1447800" y="2057400"/>
            <a:ext cx="7499350" cy="4800600"/>
          </a:xfrm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hr-HR" sz="1900" smtClean="0">
                <a:solidFill>
                  <a:srgbClr val="4B3E21"/>
                </a:solidFill>
                <a:latin typeface="Arial" charset="0"/>
              </a:rPr>
              <a:t>STEP Analysis</a:t>
            </a:r>
          </a:p>
          <a:p>
            <a:pPr marL="685800" lvl="1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hr-HR" sz="1700" smtClean="0">
                <a:solidFill>
                  <a:srgbClr val="4B3E21"/>
                </a:solidFill>
                <a:latin typeface="Arial" charset="0"/>
              </a:rPr>
              <a:t>Social</a:t>
            </a:r>
          </a:p>
          <a:p>
            <a:pPr marL="685800" lvl="1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hr-HR" sz="1700" smtClean="0">
                <a:solidFill>
                  <a:srgbClr val="4B3E21"/>
                </a:solidFill>
                <a:latin typeface="Arial" charset="0"/>
              </a:rPr>
              <a:t>Technological</a:t>
            </a:r>
          </a:p>
          <a:p>
            <a:pPr marL="685800" lvl="1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hr-HR" sz="1700" smtClean="0">
                <a:solidFill>
                  <a:srgbClr val="4B3E21"/>
                </a:solidFill>
                <a:latin typeface="Arial" charset="0"/>
              </a:rPr>
              <a:t>Economic</a:t>
            </a:r>
          </a:p>
          <a:p>
            <a:pPr marL="685800" lvl="1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hr-HR" sz="1700" smtClean="0">
                <a:solidFill>
                  <a:srgbClr val="4B3E21"/>
                </a:solidFill>
                <a:latin typeface="Arial" charset="0"/>
              </a:rPr>
              <a:t>Political</a:t>
            </a:r>
            <a:endParaRPr lang="en-GB" sz="1700" smtClean="0">
              <a:solidFill>
                <a:srgbClr val="4B3E21"/>
              </a:solidFill>
              <a:latin typeface="Arial" charset="0"/>
            </a:endParaRPr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t>11/9/2011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8B64424-8F22-422D-8B7C-0DC9A0F8460E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t>Annette Hemera Consulting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200400" y="2819400"/>
            <a:ext cx="2133600" cy="1968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228600"/>
            <a:ext cx="7497762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Understanding </a:t>
            </a:r>
            <a:r>
              <a:rPr lang="hr-HR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Our External Environment - </a:t>
            </a:r>
            <a:r>
              <a:rPr lang="en-GB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hr-HR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GB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Playground</a:t>
            </a:r>
            <a:r>
              <a:rPr lang="hr-HR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Analysis”</a:t>
            </a:r>
            <a:r>
              <a:rPr lang="en-GB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hu-HU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3505200" y="1371600"/>
            <a:ext cx="1663700" cy="596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0"/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6934200" y="3657600"/>
            <a:ext cx="1816100" cy="749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0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381000" y="3657600"/>
            <a:ext cx="1816100" cy="749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0"/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3276600" y="5943600"/>
            <a:ext cx="2082800" cy="596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581400" y="1524000"/>
            <a:ext cx="14906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6" tIns="44444" rIns="90476" bIns="44444">
            <a:spAutoFit/>
          </a:bodyPr>
          <a:lstStyle/>
          <a:p>
            <a:pPr algn="ctr" defTabSz="7620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SUPPLIERS</a:t>
            </a:r>
            <a:endParaRPr lang="en-GB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+mn-cs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657600" y="6172200"/>
            <a:ext cx="11445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6" tIns="44444" rIns="90476" bIns="44444">
            <a:spAutoFit/>
          </a:bodyPr>
          <a:lstStyle/>
          <a:p>
            <a:pPr defTabSz="7620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BUYERS</a:t>
            </a:r>
            <a:endParaRPr lang="en-GB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6934200" y="3886200"/>
            <a:ext cx="18669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6" tIns="44444" rIns="90476" bIns="44444">
            <a:spAutoFit/>
          </a:bodyPr>
          <a:lstStyle/>
          <a:p>
            <a:pPr defTabSz="7620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SUBSTITUTES</a:t>
            </a:r>
            <a:endParaRPr lang="en-GB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+mn-cs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276600" y="2971800"/>
            <a:ext cx="2032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6" tIns="44444" rIns="90476" bIns="44444">
            <a:spAutoFit/>
          </a:bodyPr>
          <a:lstStyle/>
          <a:p>
            <a:pPr defTabSz="762000" eaLnBrk="0" hangingPunct="0"/>
            <a:r>
              <a:rPr lang="en-GB" sz="2000" b="1">
                <a:latin typeface="Gill Sans MT" pitchFamily="34" charset="0"/>
              </a:rPr>
              <a:t>Industry rivalry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2971800" y="2438400"/>
            <a:ext cx="31130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6" tIns="44444" rIns="90476" bIns="44444">
            <a:spAutoFit/>
          </a:bodyPr>
          <a:lstStyle/>
          <a:p>
            <a:pPr defTabSz="7620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Bargaining power of vendors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2819400" y="5105400"/>
            <a:ext cx="30384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6" tIns="44444" rIns="90476" bIns="44444">
            <a:spAutoFit/>
          </a:bodyPr>
          <a:lstStyle/>
          <a:p>
            <a:pPr defTabSz="7620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Bargaining power of clients</a:t>
            </a: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2133600" y="4114800"/>
            <a:ext cx="1120775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6" tIns="44444" rIns="90476" bIns="44444">
            <a:spAutoFit/>
          </a:bodyPr>
          <a:lstStyle/>
          <a:p>
            <a:pPr algn="ctr" defTabSz="7620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Threat by</a:t>
            </a:r>
          </a:p>
          <a:p>
            <a:pPr algn="ctr" defTabSz="7620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new</a:t>
            </a:r>
          </a:p>
          <a:p>
            <a:pPr algn="ctr" defTabSz="7620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entrants</a:t>
            </a: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5638800" y="4038600"/>
            <a:ext cx="1227138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6" tIns="44444" rIns="90476" bIns="44444">
            <a:spAutoFit/>
          </a:bodyPr>
          <a:lstStyle/>
          <a:p>
            <a:pPr defTabSz="7620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Threat by</a:t>
            </a:r>
          </a:p>
          <a:p>
            <a:pPr defTabSz="7620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substitutes</a:t>
            </a:r>
          </a:p>
        </p:txBody>
      </p:sp>
      <p:graphicFrame>
        <p:nvGraphicFramePr>
          <p:cNvPr id="102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86200" y="3124200"/>
          <a:ext cx="819150" cy="709613"/>
        </p:xfrm>
        <a:graphic>
          <a:graphicData uri="http://schemas.openxmlformats.org/presentationml/2006/ole">
            <p:oleObj spid="_x0000_s1026" name="Windows Draw Drawing" r:id="rId3" imgW="4714560" imgH="5329080" progId="">
              <p:embed/>
            </p:oleObj>
          </a:graphicData>
        </a:graphic>
      </p:graphicFrame>
      <p:sp>
        <p:nvSpPr>
          <p:cNvPr id="1041" name="Rectangle 26"/>
          <p:cNvSpPr>
            <a:spLocks noChangeArrowheads="1"/>
          </p:cNvSpPr>
          <p:nvPr/>
        </p:nvSpPr>
        <p:spPr bwMode="auto">
          <a:xfrm>
            <a:off x="3200400" y="4114800"/>
            <a:ext cx="2143125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76" tIns="44444" rIns="90476" bIns="44444">
            <a:spAutoFit/>
          </a:bodyPr>
          <a:lstStyle/>
          <a:p>
            <a:pPr algn="ctr" defTabSz="762000" eaLnBrk="0" hangingPunct="0"/>
            <a:r>
              <a:rPr lang="en-GB" sz="1600" b="1">
                <a:latin typeface="Gill Sans MT" pitchFamily="34" charset="0"/>
              </a:rPr>
              <a:t>Competition among existing players</a:t>
            </a:r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>
            <a:off x="4343400" y="2133600"/>
            <a:ext cx="0" cy="304800"/>
          </a:xfrm>
          <a:prstGeom prst="line">
            <a:avLst/>
          </a:prstGeom>
          <a:noFill/>
          <a:ln w="28575" cmpd="dbl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Line 27"/>
          <p:cNvSpPr>
            <a:spLocks noChangeShapeType="1"/>
          </p:cNvSpPr>
          <p:nvPr/>
        </p:nvSpPr>
        <p:spPr bwMode="auto">
          <a:xfrm>
            <a:off x="4267200" y="5562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Line 27"/>
          <p:cNvSpPr>
            <a:spLocks noChangeShapeType="1"/>
          </p:cNvSpPr>
          <p:nvPr/>
        </p:nvSpPr>
        <p:spPr bwMode="auto">
          <a:xfrm>
            <a:off x="2514600" y="3962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Line 27"/>
          <p:cNvSpPr>
            <a:spLocks noChangeShapeType="1"/>
          </p:cNvSpPr>
          <p:nvPr/>
        </p:nvSpPr>
        <p:spPr bwMode="auto">
          <a:xfrm>
            <a:off x="6019800" y="3962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457200" y="3733800"/>
            <a:ext cx="159385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6" tIns="44444" rIns="90476" bIns="44444">
            <a:spAutoFit/>
          </a:bodyPr>
          <a:lstStyle/>
          <a:p>
            <a:pPr defTabSz="7620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POTENTIAL</a:t>
            </a:r>
          </a:p>
          <a:p>
            <a:pPr defTabSz="7620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ENTRANTS</a:t>
            </a:r>
            <a:endParaRPr lang="en-GB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47" name="AutoShape 25"/>
          <p:cNvSpPr>
            <a:spLocks noChangeArrowheads="1"/>
          </p:cNvSpPr>
          <p:nvPr/>
        </p:nvSpPr>
        <p:spPr bwMode="auto">
          <a:xfrm>
            <a:off x="4495800" y="3352800"/>
            <a:ext cx="292100" cy="139700"/>
          </a:xfrm>
          <a:prstGeom prst="triangle">
            <a:avLst>
              <a:gd name="adj" fmla="val 49995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0"/>
            </a:endParaRPr>
          </a:p>
        </p:txBody>
      </p:sp>
      <p:sp>
        <p:nvSpPr>
          <p:cNvPr id="1048" name="Rectangle 23"/>
          <p:cNvSpPr>
            <a:spLocks noChangeArrowheads="1"/>
          </p:cNvSpPr>
          <p:nvPr/>
        </p:nvSpPr>
        <p:spPr bwMode="auto">
          <a:xfrm>
            <a:off x="6553200" y="5715000"/>
            <a:ext cx="2424113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6" tIns="44444" rIns="90476" bIns="44444">
            <a:spAutoFit/>
          </a:bodyPr>
          <a:lstStyle/>
          <a:p>
            <a:pPr defTabSz="762000" eaLnBrk="0" hangingPunct="0"/>
            <a:r>
              <a:rPr lang="en-GB" sz="1400" b="1">
                <a:latin typeface="Gill Sans MT" pitchFamily="34" charset="0"/>
              </a:rPr>
              <a:t>(Porter,  Five Forces Model</a:t>
            </a:r>
          </a:p>
          <a:p>
            <a:pPr defTabSz="762000" eaLnBrk="0" hangingPunct="0"/>
            <a:r>
              <a:rPr lang="en-GB" sz="1400" b="1">
                <a:latin typeface="Gill Sans MT" pitchFamily="34" charset="0"/>
              </a:rPr>
              <a:t>1980)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DC0B4-2586-472B-AD44-73EE433A88F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Understanding The Product - The Localization Workflow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481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600200"/>
            <a:ext cx="5181600" cy="4724400"/>
          </a:xfrm>
        </p:spPr>
      </p:pic>
      <p:sp>
        <p:nvSpPr>
          <p:cNvPr id="34819" name="Rectangle 7"/>
          <p:cNvSpPr>
            <a:spLocks noChangeArrowheads="1"/>
          </p:cNvSpPr>
          <p:nvPr/>
        </p:nvSpPr>
        <p:spPr bwMode="auto">
          <a:xfrm>
            <a:off x="5867400" y="1828800"/>
            <a:ext cx="3505200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100"/>
              </a:spcAft>
            </a:pPr>
            <a:r>
              <a:rPr lang="en-GB" sz="2000" b="1">
                <a:solidFill>
                  <a:srgbClr val="415A75"/>
                </a:solidFill>
                <a:latin typeface="Calibri" pitchFamily="34" charset="0"/>
              </a:rPr>
              <a:t>The Localization workflow</a:t>
            </a:r>
          </a:p>
          <a:p>
            <a:pPr>
              <a:spcAft>
                <a:spcPts val="1800"/>
              </a:spcAft>
              <a:buFont typeface="Calibri" pitchFamily="34" charset="0"/>
              <a:buAutoNum type="arabicPeriod"/>
            </a:pPr>
            <a:r>
              <a:rPr lang="en-US" sz="2000">
                <a:solidFill>
                  <a:srgbClr val="415A75"/>
                </a:solidFill>
                <a:latin typeface="Calibri" pitchFamily="34" charset="0"/>
              </a:rPr>
              <a:t> Request and approve quote</a:t>
            </a:r>
          </a:p>
          <a:p>
            <a:pPr>
              <a:spcAft>
                <a:spcPts val="1800"/>
              </a:spcAft>
              <a:buFont typeface="Calibri" pitchFamily="34" charset="0"/>
              <a:buAutoNum type="arabicPeriod"/>
            </a:pPr>
            <a:r>
              <a:rPr lang="en-US" sz="2000">
                <a:solidFill>
                  <a:srgbClr val="415A75"/>
                </a:solidFill>
                <a:latin typeface="Calibri" pitchFamily="34" charset="0"/>
              </a:rPr>
              <a:t> Review and approve of glossaries</a:t>
            </a:r>
          </a:p>
          <a:p>
            <a:pPr>
              <a:spcAft>
                <a:spcPts val="1800"/>
              </a:spcAft>
              <a:buFont typeface="Calibri" pitchFamily="34" charset="0"/>
              <a:buAutoNum type="arabicPeriod"/>
            </a:pPr>
            <a:r>
              <a:rPr lang="en-US" sz="2000">
                <a:solidFill>
                  <a:srgbClr val="415A75"/>
                </a:solidFill>
                <a:latin typeface="Calibri" pitchFamily="34" charset="0"/>
              </a:rPr>
              <a:t> Review sample translation</a:t>
            </a:r>
          </a:p>
          <a:p>
            <a:pPr>
              <a:spcAft>
                <a:spcPts val="1800"/>
              </a:spcAft>
              <a:buFont typeface="Calibri" pitchFamily="34" charset="0"/>
              <a:buAutoNum type="arabicPeriod"/>
            </a:pPr>
            <a:r>
              <a:rPr lang="en-US" sz="2000">
                <a:solidFill>
                  <a:srgbClr val="415A75"/>
                </a:solidFill>
                <a:latin typeface="Calibri" pitchFamily="34" charset="0"/>
              </a:rPr>
              <a:t> Review final translation</a:t>
            </a:r>
          </a:p>
          <a:p>
            <a:pPr>
              <a:spcAft>
                <a:spcPts val="1800"/>
              </a:spcAft>
            </a:pPr>
            <a:endParaRPr lang="en-US" sz="2000">
              <a:solidFill>
                <a:srgbClr val="415A75"/>
              </a:solidFill>
              <a:latin typeface="Calibri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FB428-D680-4F19-B1EE-514968450140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The </a:t>
            </a: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Neverending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 Learning Curve</a:t>
            </a:r>
            <a:r>
              <a:rPr lang="en-GB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5362" name="Picture 8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622550" y="1652588"/>
            <a:ext cx="5124450" cy="4391025"/>
          </a:xfrm>
        </p:spPr>
      </p:pic>
      <p:sp>
        <p:nvSpPr>
          <p:cNvPr id="7" name="Date Placeholder 6"/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t>11/9/2011</a:t>
            </a: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CC9DA38-ACEE-48B6-AE10-974A9AF58D1F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Footer Placeholder 8"/>
          <p:cNvSpPr txBox="1">
            <a:spLocks noGrp="1"/>
          </p:cNvSpPr>
          <p:nvPr/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t>Annette Hemera Consulting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r-HR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Understanding the Technology</a:t>
            </a:r>
            <a:r>
              <a:rPr lang="en-GB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hu-HU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12" descr="TM-TB + on-offlin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35100" y="1790700"/>
            <a:ext cx="7499350" cy="4114800"/>
          </a:xfrm>
        </p:spPr>
      </p:pic>
      <p:sp>
        <p:nvSpPr>
          <p:cNvPr id="7" name="Date Placeholder 6"/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t>11/9/2011</a:t>
            </a: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FCA8F7DC-140A-4847-9816-483D73900A8C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Footer Placeholder 8"/>
          <p:cNvSpPr txBox="1">
            <a:spLocks noGrp="1"/>
          </p:cNvSpPr>
          <p:nvPr/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t>Annette Hemera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-304800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r-HR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Und</a:t>
            </a:r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erstanding </a:t>
            </a:r>
            <a:r>
              <a:rPr lang="hr-HR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our Processes – The Value Chain Analysis</a:t>
            </a:r>
            <a:endParaRPr lang="en-US" sz="32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12A0A71-7D59-4169-B8B4-4A3B864C0294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Footer Placeholder 8"/>
          <p:cNvSpPr txBox="1">
            <a:spLocks noGrp="1"/>
          </p:cNvSpPr>
          <p:nvPr/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t>Annette Hemera Consulting</a:t>
            </a:r>
          </a:p>
        </p:txBody>
      </p:sp>
      <p:grpSp>
        <p:nvGrpSpPr>
          <p:cNvPr id="36868" name="Group 26"/>
          <p:cNvGrpSpPr>
            <a:grpSpLocks noChangeAspect="1"/>
          </p:cNvGrpSpPr>
          <p:nvPr/>
        </p:nvGrpSpPr>
        <p:grpSpPr bwMode="auto">
          <a:xfrm>
            <a:off x="0" y="0"/>
            <a:ext cx="1714500" cy="1371600"/>
            <a:chOff x="2205" y="3615"/>
            <a:chExt cx="7200" cy="5760"/>
          </a:xfrm>
        </p:grpSpPr>
        <p:sp>
          <p:nvSpPr>
            <p:cNvPr id="36888" name="AutoShape 28"/>
            <p:cNvSpPr>
              <a:spLocks noChangeAspect="1" noChangeArrowheads="1" noTextEdit="1"/>
            </p:cNvSpPr>
            <p:nvPr/>
          </p:nvSpPr>
          <p:spPr bwMode="auto">
            <a:xfrm>
              <a:off x="2205" y="3615"/>
              <a:ext cx="7200" cy="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Text Box 27"/>
            <p:cNvSpPr txBox="1">
              <a:spLocks noChangeArrowheads="1"/>
            </p:cNvSpPr>
            <p:nvPr/>
          </p:nvSpPr>
          <p:spPr bwMode="auto">
            <a:xfrm>
              <a:off x="3165" y="4047"/>
              <a:ext cx="6240" cy="5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6869" name="Group 23"/>
          <p:cNvGrpSpPr>
            <a:grpSpLocks noChangeAspect="1"/>
          </p:cNvGrpSpPr>
          <p:nvPr/>
        </p:nvGrpSpPr>
        <p:grpSpPr bwMode="auto">
          <a:xfrm>
            <a:off x="0" y="0"/>
            <a:ext cx="1943100" cy="1371600"/>
            <a:chOff x="2205" y="3615"/>
            <a:chExt cx="8160" cy="5760"/>
          </a:xfrm>
        </p:grpSpPr>
        <p:sp>
          <p:nvSpPr>
            <p:cNvPr id="36886" name="AutoShape 25"/>
            <p:cNvSpPr>
              <a:spLocks noChangeAspect="1" noChangeArrowheads="1" noTextEdit="1"/>
            </p:cNvSpPr>
            <p:nvPr/>
          </p:nvSpPr>
          <p:spPr bwMode="auto">
            <a:xfrm>
              <a:off x="2205" y="3615"/>
              <a:ext cx="8160" cy="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Text Box 24"/>
            <p:cNvSpPr txBox="1">
              <a:spLocks noChangeArrowheads="1"/>
            </p:cNvSpPr>
            <p:nvPr/>
          </p:nvSpPr>
          <p:spPr bwMode="auto">
            <a:xfrm>
              <a:off x="2685" y="4047"/>
              <a:ext cx="7680" cy="5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6870" name="Group 20"/>
          <p:cNvGrpSpPr>
            <a:grpSpLocks noChangeAspect="1"/>
          </p:cNvGrpSpPr>
          <p:nvPr/>
        </p:nvGrpSpPr>
        <p:grpSpPr bwMode="auto">
          <a:xfrm>
            <a:off x="0" y="0"/>
            <a:ext cx="1943100" cy="1257300"/>
            <a:chOff x="2205" y="3615"/>
            <a:chExt cx="8160" cy="5280"/>
          </a:xfrm>
        </p:grpSpPr>
        <p:sp>
          <p:nvSpPr>
            <p:cNvPr id="36884" name="AutoShape 22"/>
            <p:cNvSpPr>
              <a:spLocks noChangeAspect="1" noChangeArrowheads="1" noTextEdit="1"/>
            </p:cNvSpPr>
            <p:nvPr/>
          </p:nvSpPr>
          <p:spPr bwMode="auto">
            <a:xfrm>
              <a:off x="2205" y="3615"/>
              <a:ext cx="8160" cy="5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Text Box 21"/>
            <p:cNvSpPr txBox="1">
              <a:spLocks noChangeArrowheads="1"/>
            </p:cNvSpPr>
            <p:nvPr/>
          </p:nvSpPr>
          <p:spPr bwMode="auto">
            <a:xfrm>
              <a:off x="3165" y="4047"/>
              <a:ext cx="7200" cy="4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6871" name="Group 17"/>
          <p:cNvGrpSpPr>
            <a:grpSpLocks noChangeAspect="1"/>
          </p:cNvGrpSpPr>
          <p:nvPr/>
        </p:nvGrpSpPr>
        <p:grpSpPr bwMode="auto">
          <a:xfrm>
            <a:off x="0" y="0"/>
            <a:ext cx="1714500" cy="1257300"/>
            <a:chOff x="2205" y="3615"/>
            <a:chExt cx="7200" cy="5280"/>
          </a:xfrm>
        </p:grpSpPr>
        <p:sp>
          <p:nvSpPr>
            <p:cNvPr id="36882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205" y="3615"/>
              <a:ext cx="7200" cy="5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Text Box 18"/>
            <p:cNvSpPr txBox="1">
              <a:spLocks noChangeArrowheads="1"/>
            </p:cNvSpPr>
            <p:nvPr/>
          </p:nvSpPr>
          <p:spPr bwMode="auto">
            <a:xfrm>
              <a:off x="3645" y="4095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6872" name="Rectangle 17"/>
          <p:cNvSpPr>
            <a:spLocks noChangeArrowheads="1"/>
          </p:cNvSpPr>
          <p:nvPr/>
        </p:nvSpPr>
        <p:spPr bwMode="auto">
          <a:xfrm>
            <a:off x="2057400" y="1295400"/>
            <a:ext cx="5143500" cy="3657600"/>
          </a:xfrm>
          <a:prstGeom prst="rect">
            <a:avLst/>
          </a:prstGeom>
          <a:gradFill rotWithShape="1">
            <a:gsLst>
              <a:gs pos="0">
                <a:srgbClr val="D8D8D8">
                  <a:alpha val="87999"/>
                </a:srgbClr>
              </a:gs>
              <a:gs pos="100000">
                <a:srgbClr val="646464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hr-HR" altLang="zh-CN" sz="1400" b="1">
                <a:latin typeface="Times New Roman" pitchFamily="18" charset="0"/>
                <a:ea typeface="MS Mincho" pitchFamily="49" charset="-128"/>
              </a:rPr>
              <a:t>SUPPORT ACTIVITIES</a:t>
            </a:r>
          </a:p>
          <a:p>
            <a:endParaRPr lang="hr-HR" altLang="zh-CN" sz="1200" b="1">
              <a:latin typeface="Times New Roman" pitchFamily="18" charset="0"/>
              <a:ea typeface="MS Mincho" pitchFamily="49" charset="-128"/>
            </a:endParaRPr>
          </a:p>
          <a:p>
            <a:r>
              <a:rPr lang="hr-HR" altLang="zh-CN" sz="1200" b="1">
                <a:latin typeface="Times New Roman" pitchFamily="18" charset="0"/>
                <a:ea typeface="MS Mincho" pitchFamily="49" charset="-128"/>
              </a:rPr>
              <a:t>FIRM INFRASTRUCTURE – </a:t>
            </a:r>
            <a:r>
              <a:rPr lang="hr-HR" altLang="zh-CN" sz="1200">
                <a:latin typeface="Times New Roman" pitchFamily="18" charset="0"/>
                <a:ea typeface="MS Mincho" pitchFamily="49" charset="-128"/>
              </a:rPr>
              <a:t>a financially strong and successful global company with  solid and well working systems and processes</a:t>
            </a:r>
          </a:p>
          <a:p>
            <a:endParaRPr lang="hr-HR" altLang="zh-CN" sz="1200" b="1">
              <a:latin typeface="Times New Roman" pitchFamily="18" charset="0"/>
              <a:ea typeface="MS Mincho" pitchFamily="49" charset="-128"/>
            </a:endParaRPr>
          </a:p>
          <a:p>
            <a:endParaRPr lang="hr-HR" altLang="zh-CN" sz="1200" b="1">
              <a:latin typeface="Times New Roman" pitchFamily="18" charset="0"/>
              <a:ea typeface="MS Mincho" pitchFamily="49" charset="-128"/>
            </a:endParaRPr>
          </a:p>
          <a:p>
            <a:r>
              <a:rPr lang="hr-HR" altLang="zh-CN" sz="1200" b="1">
                <a:latin typeface="Times New Roman" pitchFamily="18" charset="0"/>
                <a:ea typeface="MS Mincho" pitchFamily="49" charset="-128"/>
              </a:rPr>
              <a:t>HUMAN RESOURCE MANAGEMENT – </a:t>
            </a:r>
            <a:r>
              <a:rPr lang="hr-HR" altLang="zh-CN" sz="1200">
                <a:latin typeface="Times New Roman" pitchFamily="18" charset="0"/>
                <a:ea typeface="MS Mincho" pitchFamily="49" charset="-128"/>
              </a:rPr>
              <a:t>motivating and professional working environment</a:t>
            </a:r>
          </a:p>
          <a:p>
            <a:endParaRPr lang="hr-HR" altLang="zh-CN" sz="1200" b="1">
              <a:latin typeface="Times New Roman" pitchFamily="18" charset="0"/>
              <a:ea typeface="MS Mincho" pitchFamily="49" charset="-128"/>
            </a:endParaRPr>
          </a:p>
          <a:p>
            <a:endParaRPr lang="hr-HR" altLang="zh-CN" sz="1200" b="1">
              <a:latin typeface="Times New Roman" pitchFamily="18" charset="0"/>
              <a:ea typeface="MS Mincho" pitchFamily="49" charset="-128"/>
            </a:endParaRPr>
          </a:p>
          <a:p>
            <a:r>
              <a:rPr lang="hr-HR" altLang="zh-CN" sz="1200" b="1">
                <a:latin typeface="Times New Roman" pitchFamily="18" charset="0"/>
                <a:ea typeface="MS Mincho" pitchFamily="49" charset="-128"/>
              </a:rPr>
              <a:t>TECHNOLOGY DEVELOPMENT:</a:t>
            </a:r>
            <a:r>
              <a:rPr lang="hr-HR" altLang="zh-CN" sz="1200">
                <a:latin typeface="Times New Roman" pitchFamily="18" charset="0"/>
                <a:ea typeface="MS Mincho" pitchFamily="49" charset="-128"/>
              </a:rPr>
              <a:t> CSOFT is a trend setter and market leader of localization technologies</a:t>
            </a:r>
          </a:p>
          <a:p>
            <a:endParaRPr lang="hr-HR" altLang="zh-CN" sz="1200">
              <a:latin typeface="Times New Roman" pitchFamily="18" charset="0"/>
              <a:ea typeface="MS Mincho" pitchFamily="49" charset="-128"/>
            </a:endParaRPr>
          </a:p>
          <a:p>
            <a:r>
              <a:rPr lang="hr-HR" altLang="zh-CN" sz="1400" b="1">
                <a:latin typeface="Times New Roman" pitchFamily="18" charset="0"/>
                <a:ea typeface="MS Mincho" pitchFamily="49" charset="-128"/>
              </a:rPr>
              <a:t>PRIMARY ACTIVITIES</a:t>
            </a:r>
            <a:endParaRPr lang="hr-HR" altLang="zh-CN" sz="1400">
              <a:latin typeface="Times New Roman" pitchFamily="18" charset="0"/>
              <a:ea typeface="MS Mincho" pitchFamily="49" charset="-128"/>
            </a:endParaRPr>
          </a:p>
          <a:p>
            <a:endParaRPr lang="hr-HR" altLang="zh-CN" sz="1200">
              <a:latin typeface="Times New Roman" pitchFamily="18" charset="0"/>
              <a:ea typeface="MS Mincho" pitchFamily="49" charset="-128"/>
            </a:endParaRPr>
          </a:p>
          <a:p>
            <a:r>
              <a:rPr lang="hr-HR" altLang="zh-CN" sz="1200" b="1">
                <a:latin typeface="Times New Roman" pitchFamily="18" charset="0"/>
                <a:ea typeface="MS Mincho" pitchFamily="49" charset="-128"/>
              </a:rPr>
              <a:t>Inbound	Operations	Outbound	Marketing &amp;	Service</a:t>
            </a:r>
          </a:p>
          <a:p>
            <a:r>
              <a:rPr lang="hr-HR" altLang="zh-CN" sz="1200" b="1">
                <a:latin typeface="Times New Roman" pitchFamily="18" charset="0"/>
                <a:ea typeface="MS Mincho" pitchFamily="49" charset="-128"/>
              </a:rPr>
              <a:t>logistics	</a:t>
            </a:r>
            <a:r>
              <a:rPr lang="hr-HR" altLang="zh-CN" sz="1200">
                <a:latin typeface="Times New Roman" pitchFamily="18" charset="0"/>
                <a:ea typeface="MS Mincho" pitchFamily="49" charset="-128"/>
              </a:rPr>
              <a:t>	</a:t>
            </a:r>
            <a:r>
              <a:rPr lang="hr-HR" altLang="zh-CN" sz="1200" b="1">
                <a:latin typeface="Times New Roman" pitchFamily="18" charset="0"/>
                <a:ea typeface="MS Mincho" pitchFamily="49" charset="-128"/>
              </a:rPr>
              <a:t>logistics	Sales	</a:t>
            </a:r>
            <a:endParaRPr lang="hr-HR" altLang="zh-CN" sz="1200">
              <a:latin typeface="Times New Roman" pitchFamily="18" charset="0"/>
              <a:ea typeface="MS Mincho" pitchFamily="49" charset="-128"/>
            </a:endParaRPr>
          </a:p>
          <a:p>
            <a:r>
              <a:rPr lang="hr-HR" altLang="zh-CN" sz="1200">
                <a:latin typeface="Times New Roman" pitchFamily="18" charset="0"/>
                <a:ea typeface="MS Mincho" pitchFamily="49" charset="-128"/>
              </a:rPr>
              <a:t>Vendor	Production and </a:t>
            </a:r>
          </a:p>
          <a:p>
            <a:r>
              <a:rPr lang="hr-HR" altLang="zh-CN" sz="1200">
                <a:latin typeface="Times New Roman" pitchFamily="18" charset="0"/>
                <a:ea typeface="MS Mincho" pitchFamily="49" charset="-128"/>
              </a:rPr>
              <a:t>Management	Project Management	</a:t>
            </a:r>
            <a:endParaRPr lang="hr-HR"/>
          </a:p>
        </p:txBody>
      </p:sp>
      <p:sp>
        <p:nvSpPr>
          <p:cNvPr id="3687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sp>
        <p:nvSpPr>
          <p:cNvPr id="36874" name="Rectangle 19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sp>
        <p:nvSpPr>
          <p:cNvPr id="36875" name="AutoShape 20"/>
          <p:cNvSpPr>
            <a:spLocks noChangeArrowheads="1"/>
          </p:cNvSpPr>
          <p:nvPr/>
        </p:nvSpPr>
        <p:spPr bwMode="auto">
          <a:xfrm rot="-4187399">
            <a:off x="896937" y="4818063"/>
            <a:ext cx="1636713" cy="1601788"/>
          </a:xfrm>
          <a:prstGeom prst="rightArrow">
            <a:avLst>
              <a:gd name="adj1" fmla="val 50000"/>
              <a:gd name="adj2" fmla="val 25545"/>
            </a:avLst>
          </a:prstGeom>
          <a:gradFill rotWithShape="1">
            <a:gsLst>
              <a:gs pos="0">
                <a:srgbClr val="8DB3E2">
                  <a:alpha val="79999"/>
                </a:srgbClr>
              </a:gs>
              <a:gs pos="100000">
                <a:srgbClr val="415369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>
              <a:rot lat="21299997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DB3E2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altLang="zh-CN" sz="1200">
                <a:latin typeface="Times New Roman" pitchFamily="18" charset="0"/>
                <a:ea typeface="MS Mincho" pitchFamily="49" charset="-128"/>
              </a:rPr>
              <a:t>   </a:t>
            </a:r>
            <a:r>
              <a:rPr lang="en-US" altLang="zh-CN" sz="1200" b="1">
                <a:latin typeface="Times New Roman" pitchFamily="18" charset="0"/>
                <a:ea typeface="MS Mincho" pitchFamily="49" charset="-128"/>
              </a:rPr>
              <a:t>Save cost by defining redundancies</a:t>
            </a:r>
            <a:endParaRPr lang="hr-HR" sz="1200"/>
          </a:p>
        </p:txBody>
      </p:sp>
      <p:sp>
        <p:nvSpPr>
          <p:cNvPr id="36876" name="AutoShape 21"/>
          <p:cNvSpPr>
            <a:spLocks noChangeArrowheads="1"/>
          </p:cNvSpPr>
          <p:nvPr/>
        </p:nvSpPr>
        <p:spPr bwMode="auto">
          <a:xfrm rot="-7352842">
            <a:off x="4004468" y="4910932"/>
            <a:ext cx="1757363" cy="1536700"/>
          </a:xfrm>
          <a:prstGeom prst="rightArrow">
            <a:avLst>
              <a:gd name="adj1" fmla="val 50000"/>
              <a:gd name="adj2" fmla="val 28590"/>
            </a:avLst>
          </a:prstGeom>
          <a:gradFill rotWithShape="1">
            <a:gsLst>
              <a:gs pos="0">
                <a:srgbClr val="8DB3E2">
                  <a:alpha val="84000"/>
                </a:srgbClr>
              </a:gs>
              <a:gs pos="100000">
                <a:srgbClr val="415369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>
              <a:rot lat="21299997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DB3E2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altLang="zh-CN" sz="1200" b="1">
                <a:latin typeface="Times New Roman" pitchFamily="18" charset="0"/>
                <a:ea typeface="MS Mincho" pitchFamily="49" charset="-128"/>
              </a:rPr>
              <a:t>Make production and PM available set to the time zone of the client</a:t>
            </a:r>
            <a:endParaRPr lang="hr-HR"/>
          </a:p>
        </p:txBody>
      </p:sp>
      <p:sp>
        <p:nvSpPr>
          <p:cNvPr id="36877" name="AutoShape 22"/>
          <p:cNvSpPr>
            <a:spLocks noChangeArrowheads="1"/>
          </p:cNvSpPr>
          <p:nvPr/>
        </p:nvSpPr>
        <p:spPr bwMode="auto">
          <a:xfrm rot="-7202490">
            <a:off x="5845968" y="4441032"/>
            <a:ext cx="1757363" cy="1714500"/>
          </a:xfrm>
          <a:prstGeom prst="rightArrow">
            <a:avLst>
              <a:gd name="adj1" fmla="val 50000"/>
              <a:gd name="adj2" fmla="val 25625"/>
            </a:avLst>
          </a:prstGeom>
          <a:gradFill rotWithShape="1">
            <a:gsLst>
              <a:gs pos="0">
                <a:srgbClr val="8DB3E2">
                  <a:alpha val="84000"/>
                </a:srgbClr>
              </a:gs>
              <a:gs pos="100000">
                <a:srgbClr val="415369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>
              <a:rot lat="21299997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DB3E2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altLang="zh-CN" sz="1200" b="1">
                <a:latin typeface="Times New Roman" pitchFamily="18" charset="0"/>
                <a:ea typeface="MS Mincho" pitchFamily="49" charset="-128"/>
              </a:rPr>
              <a:t>marketing materials and communication tailor made to the CEE markets</a:t>
            </a:r>
            <a:endParaRPr lang="hr-HR" sz="1200"/>
          </a:p>
        </p:txBody>
      </p:sp>
      <p:sp>
        <p:nvSpPr>
          <p:cNvPr id="36878" name="AutoShape 23"/>
          <p:cNvSpPr>
            <a:spLocks noChangeArrowheads="1"/>
          </p:cNvSpPr>
          <p:nvPr/>
        </p:nvSpPr>
        <p:spPr bwMode="auto">
          <a:xfrm rot="-8442419">
            <a:off x="6057900" y="1660525"/>
            <a:ext cx="2286000" cy="2819400"/>
          </a:xfrm>
          <a:prstGeom prst="rtTriangle">
            <a:avLst/>
          </a:prstGeom>
          <a:solidFill>
            <a:srgbClr val="BFBFB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/>
            <a:endParaRPr lang="en-US" altLang="zh-CN" sz="1200">
              <a:latin typeface="Times New Roman" pitchFamily="18" charset="0"/>
              <a:ea typeface="MS Mincho" pitchFamily="49" charset="-128"/>
            </a:endParaRPr>
          </a:p>
          <a:p>
            <a:endParaRPr lang="hr-HR"/>
          </a:p>
        </p:txBody>
      </p:sp>
      <p:cxnSp>
        <p:nvCxnSpPr>
          <p:cNvPr id="36879" name="AutoShape 24"/>
          <p:cNvCxnSpPr>
            <a:cxnSpLocks noChangeShapeType="1"/>
          </p:cNvCxnSpPr>
          <p:nvPr/>
        </p:nvCxnSpPr>
        <p:spPr bwMode="auto">
          <a:xfrm>
            <a:off x="2057400" y="2209800"/>
            <a:ext cx="5143500" cy="1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6880" name="AutoShape 25"/>
          <p:cNvCxnSpPr>
            <a:cxnSpLocks noChangeShapeType="1"/>
          </p:cNvCxnSpPr>
          <p:nvPr/>
        </p:nvCxnSpPr>
        <p:spPr bwMode="auto">
          <a:xfrm>
            <a:off x="2057400" y="2971800"/>
            <a:ext cx="5143500" cy="1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6881" name="AutoShape 26"/>
          <p:cNvCxnSpPr>
            <a:cxnSpLocks noChangeShapeType="1"/>
          </p:cNvCxnSpPr>
          <p:nvPr/>
        </p:nvCxnSpPr>
        <p:spPr bwMode="auto">
          <a:xfrm>
            <a:off x="2057400" y="3733800"/>
            <a:ext cx="5143500" cy="1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900" dirty="0" smtClean="0">
                <a:solidFill>
                  <a:schemeClr val="bg2">
                    <a:lumMod val="25000"/>
                  </a:schemeClr>
                </a:solidFill>
              </a:rPr>
              <a:t>Understanding  The Processes - Budgeting</a:t>
            </a:r>
            <a:endParaRPr lang="en-GB" sz="39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7890" name="Rectangle 16"/>
          <p:cNvSpPr>
            <a:spLocks noChangeArrowheads="1"/>
          </p:cNvSpPr>
          <p:nvPr/>
        </p:nvSpPr>
        <p:spPr bwMode="auto">
          <a:xfrm>
            <a:off x="776288" y="4986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hu-HU">
              <a:latin typeface="Calibri" pitchFamily="34" charset="0"/>
            </a:endParaRPr>
          </a:p>
        </p:txBody>
      </p:sp>
      <p:sp>
        <p:nvSpPr>
          <p:cNvPr id="37891" name="TextBox 7"/>
          <p:cNvSpPr txBox="1">
            <a:spLocks noChangeArrowheads="1"/>
          </p:cNvSpPr>
          <p:nvPr/>
        </p:nvSpPr>
        <p:spPr bwMode="auto">
          <a:xfrm>
            <a:off x="609600" y="6505575"/>
            <a:ext cx="5029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Copyright © 2011 by CSOFT International, Ltd. </a:t>
            </a:r>
          </a:p>
        </p:txBody>
      </p:sp>
      <p:pic>
        <p:nvPicPr>
          <p:cNvPr id="37892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7475" y="2154238"/>
            <a:ext cx="548481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FFF3C-3010-479C-98F1-657B57AC9CD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74638"/>
            <a:ext cx="79438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– how to proceed</a:t>
            </a:r>
            <a:r>
              <a:rPr lang="en-GB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900" b="1" smtClean="0">
                <a:solidFill>
                  <a:srgbClr val="3380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hu-HU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38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28600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endParaRPr lang="en-GB" sz="1900" smtClean="0">
              <a:solidFill>
                <a:srgbClr val="4B3E21"/>
              </a:solidFill>
              <a:latin typeface="Arial" charset="0"/>
            </a:endParaRPr>
          </a:p>
          <a:p>
            <a:pPr marL="228600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hr-HR" sz="1900" smtClean="0">
                <a:solidFill>
                  <a:srgbClr val="4B3E21"/>
                </a:solidFill>
                <a:latin typeface="Arial" charset="0"/>
              </a:rPr>
              <a:t>Ongoing analysis of the environment, revisiting and updating </a:t>
            </a:r>
            <a:r>
              <a:rPr lang="en-GB" sz="1900" smtClean="0">
                <a:solidFill>
                  <a:srgbClr val="4B3E21"/>
                </a:solidFill>
                <a:latin typeface="Arial" charset="0"/>
              </a:rPr>
              <a:t>existing </a:t>
            </a:r>
            <a:r>
              <a:rPr lang="hr-HR" sz="1900" smtClean="0">
                <a:solidFill>
                  <a:srgbClr val="4B3E21"/>
                </a:solidFill>
                <a:latin typeface="Arial" charset="0"/>
              </a:rPr>
              <a:t>strategies</a:t>
            </a:r>
            <a:endParaRPr lang="en-GB" sz="2100" i="1" smtClean="0">
              <a:solidFill>
                <a:srgbClr val="4B3E21"/>
              </a:solidFill>
            </a:endParaRPr>
          </a:p>
          <a:p>
            <a:pPr marL="228600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hr-HR" sz="1900" smtClean="0">
                <a:solidFill>
                  <a:srgbClr val="4B3E21"/>
                </a:solidFill>
                <a:latin typeface="Arial" charset="0"/>
              </a:rPr>
              <a:t>Strengthening the communication between the different stakeholders</a:t>
            </a:r>
          </a:p>
          <a:p>
            <a:pPr marL="228600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hr-HR" sz="1900" smtClean="0">
                <a:solidFill>
                  <a:srgbClr val="4B3E21"/>
                </a:solidFill>
                <a:latin typeface="Arial" charset="0"/>
              </a:rPr>
              <a:t>Define key localization roles and adjust tranlslation trainings accordingly</a:t>
            </a:r>
          </a:p>
          <a:p>
            <a:pPr marL="228600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hr-HR" sz="1900" smtClean="0">
                <a:solidFill>
                  <a:srgbClr val="4B3E21"/>
                </a:solidFill>
                <a:latin typeface="Arial" charset="0"/>
              </a:rPr>
              <a:t>Creating strategic alliances between stakeholders (vertical and horisontal)</a:t>
            </a:r>
          </a:p>
          <a:p>
            <a:pPr marL="228600" indent="-228600" eaLnBrk="1" hangingPunct="1">
              <a:lnSpc>
                <a:spcPct val="8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hr-HR" sz="1900" smtClean="0">
                <a:solidFill>
                  <a:srgbClr val="4B3E21"/>
                </a:solidFill>
                <a:latin typeface="Arial" charset="0"/>
              </a:rPr>
              <a:t>Introducting new courses to the existing programs</a:t>
            </a:r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t>11/9/2011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EBE3A2B-6FDF-4E66-ACF7-AC01C57F577C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t>Annette Hemera Consulting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itle 1"/>
          <p:cNvSpPr>
            <a:spLocks noGrp="1"/>
          </p:cNvSpPr>
          <p:nvPr>
            <p:ph type="title"/>
          </p:nvPr>
        </p:nvSpPr>
        <p:spPr>
          <a:xfrm>
            <a:off x="1600200" y="2438400"/>
            <a:ext cx="61722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GB" sz="3600" b="1" smtClean="0">
                <a:solidFill>
                  <a:srgbClr val="4B3E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 you for your attention</a:t>
            </a:r>
            <a:br>
              <a:rPr lang="en-GB" sz="3600" b="1" smtClean="0">
                <a:solidFill>
                  <a:srgbClr val="4B3E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600" b="1" smtClean="0">
                <a:solidFill>
                  <a:srgbClr val="4B3E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3600" b="1" smtClean="0">
                <a:solidFill>
                  <a:srgbClr val="4B3E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r-HR" sz="2400" b="1" smtClean="0">
                <a:solidFill>
                  <a:srgbClr val="4B3E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</a:t>
            </a:r>
            <a:r>
              <a:rPr lang="en-GB" sz="2400" b="1" smtClean="0">
                <a:solidFill>
                  <a:srgbClr val="4B3E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@annettehemera.com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CE492-7176-4393-84F1-50537B63E7D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„Translation is a job with future…”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715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i="1" dirty="0" smtClean="0"/>
              <a:t>According to a study on the language industry </a:t>
            </a:r>
            <a:r>
              <a:rPr lang="en-GB" b="1" i="1" dirty="0" smtClean="0"/>
              <a:t>translation is a job with a future</a:t>
            </a:r>
            <a:r>
              <a:rPr lang="en-GB" i="1" dirty="0" smtClean="0"/>
              <a:t>. </a:t>
            </a:r>
            <a:endParaRPr lang="hu-HU" i="1" dirty="0" smtClean="0"/>
          </a:p>
          <a:p>
            <a:pPr marL="5715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i="1" dirty="0" smtClean="0"/>
          </a:p>
          <a:p>
            <a:pPr marL="5715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i="1" dirty="0" smtClean="0"/>
              <a:t>It is a job in constant evolution involving </a:t>
            </a:r>
            <a:r>
              <a:rPr lang="en-GB" b="1" i="1" dirty="0" smtClean="0"/>
              <a:t>subtitling, localizing, editing, web editing </a:t>
            </a:r>
            <a:r>
              <a:rPr lang="en-GB" i="1" dirty="0" smtClean="0"/>
              <a:t>etc. It may also entail other competences, such as </a:t>
            </a:r>
            <a:r>
              <a:rPr lang="en-GB" b="1" i="1" dirty="0" smtClean="0"/>
              <a:t>project management, marketing, customer relations, time and budget management, negotiation with clients </a:t>
            </a:r>
            <a:r>
              <a:rPr lang="en-GB" i="1" dirty="0" smtClean="0"/>
              <a:t>just to name just a few.</a:t>
            </a:r>
            <a:r>
              <a:rPr lang="en-GB" dirty="0" smtClean="0"/>
              <a:t> </a:t>
            </a:r>
            <a:endParaRPr lang="hu-HU" dirty="0" smtClean="0"/>
          </a:p>
          <a:p>
            <a:pPr marL="5715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u="sng" dirty="0" smtClean="0"/>
          </a:p>
          <a:p>
            <a:pPr marL="5715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u="sng" dirty="0" smtClean="0"/>
              <a:t>Translators need to acquire language and intercultural competences.</a:t>
            </a:r>
            <a:r>
              <a:rPr lang="en-GB" dirty="0" smtClean="0"/>
              <a:t> They</a:t>
            </a:r>
            <a:r>
              <a:rPr lang="hu-HU" dirty="0" smtClean="0"/>
              <a:t> </a:t>
            </a:r>
            <a:r>
              <a:rPr lang="en-GB" dirty="0" smtClean="0"/>
              <a:t>need </a:t>
            </a:r>
            <a:r>
              <a:rPr lang="en-GB" u="sng" dirty="0" smtClean="0"/>
              <a:t>technological competence </a:t>
            </a:r>
            <a:r>
              <a:rPr lang="en-GB" dirty="0" smtClean="0"/>
              <a:t>and </a:t>
            </a:r>
            <a:r>
              <a:rPr lang="en-GB" u="sng" dirty="0" smtClean="0"/>
              <a:t>thematic competence</a:t>
            </a:r>
            <a:endParaRPr lang="en-GB" dirty="0" smtClean="0"/>
          </a:p>
          <a:p>
            <a:pPr marL="57150" indent="0" algn="just" eaLnBrk="1" fontAlgn="auto" hangingPunct="1">
              <a:lnSpc>
                <a:spcPct val="150000"/>
              </a:lnSpc>
              <a:spcAft>
                <a:spcPts val="1800"/>
              </a:spcAft>
              <a:buFont typeface="Wingdings 2"/>
              <a:buNone/>
              <a:defRPr/>
            </a:pPr>
            <a:endParaRPr lang="hu-HU" dirty="0" smtClean="0"/>
          </a:p>
          <a:p>
            <a:pPr marL="5715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L</a:t>
            </a:r>
            <a:r>
              <a:rPr lang="en-GB" dirty="0" err="1" smtClean="0"/>
              <a:t>eonard</a:t>
            </a:r>
            <a:r>
              <a:rPr lang="en-GB" dirty="0" smtClean="0"/>
              <a:t> </a:t>
            </a:r>
            <a:r>
              <a:rPr lang="en-GB" dirty="0" err="1" smtClean="0"/>
              <a:t>Orban</a:t>
            </a:r>
            <a:r>
              <a:rPr lang="en-GB" dirty="0" smtClean="0"/>
              <a:t>, Commissioner for Multilingualism</a:t>
            </a:r>
            <a:endParaRPr lang="hu-HU" dirty="0" smtClean="0"/>
          </a:p>
          <a:p>
            <a:pPr marL="5715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European Commission, 2009, Brussels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11/9/2011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F1E73-412B-4D40-B2BF-A9E502763DC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Annette </a:t>
            </a:r>
            <a:r>
              <a:rPr lang="en-US" dirty="0" err="1"/>
              <a:t>Hemera</a:t>
            </a:r>
            <a:r>
              <a:rPr lang="en-US" dirty="0"/>
              <a:t> Consulting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„Localization is a job with future”</a:t>
            </a:r>
            <a:r>
              <a:rPr lang="en-GB" b="1" dirty="0" smtClean="0">
                <a:solidFill>
                  <a:srgbClr val="338046"/>
                </a:solidFill>
              </a:rPr>
              <a:t/>
            </a:r>
            <a:br>
              <a:rPr lang="en-GB" b="1" dirty="0" smtClean="0">
                <a:solidFill>
                  <a:srgbClr val="338046"/>
                </a:solidFill>
              </a:rPr>
            </a:b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indent="-12700" eaLnBrk="1" hangingPunct="1"/>
            <a:endParaRPr lang="hu-HU" b="1" smtClean="0">
              <a:solidFill>
                <a:srgbClr val="338046"/>
              </a:solidFill>
            </a:endParaRPr>
          </a:p>
          <a:p>
            <a:pPr marL="95250" indent="-12700" algn="just" eaLnBrk="1" hangingPunct="1">
              <a:buFont typeface="Wingdings 2" pitchFamily="18" charset="2"/>
              <a:buNone/>
            </a:pPr>
            <a:r>
              <a:rPr lang="en-GB" sz="2800" smtClean="0"/>
              <a:t>Localization is the process of adapting different documentations for non-native environments especially other nations and cultures</a:t>
            </a:r>
            <a:endParaRPr lang="en-GB" sz="2800" smtClean="0">
              <a:solidFill>
                <a:srgbClr val="415A75"/>
              </a:solidFill>
            </a:endParaRPr>
          </a:p>
          <a:p>
            <a:pPr marL="95250" indent="-12700" eaLnBrk="1" hangingPunct="1">
              <a:buFont typeface="Wingdings 2" pitchFamily="18" charset="2"/>
              <a:buNone/>
            </a:pPr>
            <a:endParaRPr lang="hu-HU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7795A-0358-49FB-8DD6-B7C7D61F7CD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The Localization Market -</a:t>
            </a:r>
            <a:br>
              <a:rPr lang="en-GB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a few quick facts</a:t>
            </a: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b="1" dirty="0" smtClean="0">
              <a:solidFill>
                <a:srgbClr val="338046"/>
              </a:solidFill>
            </a:endParaRP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  <a:latin typeface="+mj-lt"/>
              </a:rPr>
              <a:t>A constantly growing market –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1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2 billion USD in 2010</a:t>
            </a: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  <a:latin typeface="+mj-lt"/>
              </a:rPr>
              <a:t>Due to the Internet and other applied technologies </a:t>
            </a:r>
            <a:r>
              <a:rPr lang="en-GB" u="sng" dirty="0" smtClean="0">
                <a:solidFill>
                  <a:schemeClr val="tx2"/>
                </a:solidFill>
                <a:latin typeface="+mj-lt"/>
              </a:rPr>
              <a:t>country boarders disappeared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 – only one global market</a:t>
            </a: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  <a:latin typeface="+mj-lt"/>
              </a:rPr>
              <a:t>Endless technological innovation  - an urging need of cost reduction and efficiency. Pricing issues, price wars</a:t>
            </a: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  <a:latin typeface="+mj-lt"/>
              </a:rPr>
              <a:t>Growing importance of MT and automation BUT human contribution will always be needed</a:t>
            </a: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  <a:latin typeface="+mj-lt"/>
              </a:rPr>
              <a:t>Employers prefer to hire candidates with a combination of formal training and (3-5 years) work experience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11/9/2011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C14B7-A8AE-42E4-9150-44CB6F10BB7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Annette </a:t>
            </a:r>
            <a:r>
              <a:rPr lang="en-US" dirty="0" err="1"/>
              <a:t>Hemera</a:t>
            </a:r>
            <a:r>
              <a:rPr lang="en-US" dirty="0"/>
              <a:t> Consulting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The Localization Market -</a:t>
            </a:r>
            <a:br>
              <a:rPr lang="en-GB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a few quick facts</a:t>
            </a: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>
            <a:normAutofit/>
          </a:bodyPr>
          <a:lstStyle/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Due to the growing importance of CAT tools the </a:t>
            </a:r>
            <a:r>
              <a:rPr lang="hu-HU" sz="2000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translation</a:t>
            </a: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workflow and the key roles at localization agencies have completely changed</a:t>
            </a:r>
          </a:p>
          <a:p>
            <a:pPr marL="11430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Vendor managers</a:t>
            </a:r>
          </a:p>
          <a:p>
            <a:pPr marL="11430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Engineers </a:t>
            </a:r>
          </a:p>
          <a:p>
            <a:pPr marL="11430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DPT publishers</a:t>
            </a:r>
          </a:p>
          <a:p>
            <a:pPr marL="11430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QA professionals</a:t>
            </a:r>
          </a:p>
          <a:p>
            <a:pPr marL="11430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Linguists (translators, proofreaders)</a:t>
            </a:r>
          </a:p>
          <a:p>
            <a:pPr marL="11430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Terminologists</a:t>
            </a:r>
          </a:p>
          <a:p>
            <a:pPr marL="11430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Project managers</a:t>
            </a:r>
          </a:p>
          <a:p>
            <a:pPr marL="11430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228600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hu-HU" sz="2000" dirty="0" smtClean="0">
              <a:solidFill>
                <a:srgbClr val="415A75"/>
              </a:solidFill>
              <a:latin typeface="Calibri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b="1" dirty="0" smtClean="0">
              <a:solidFill>
                <a:srgbClr val="3380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7ECC0-167A-456C-9676-14B2061D9B3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The Localization Market -</a:t>
            </a:r>
            <a:br>
              <a:rPr lang="en-GB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A Few Quick Facts</a:t>
            </a:r>
            <a:r>
              <a:rPr lang="en-GB" b="1" dirty="0" smtClean="0">
                <a:solidFill>
                  <a:srgbClr val="338046"/>
                </a:solidFill>
              </a:rPr>
              <a:t/>
            </a:r>
            <a:br>
              <a:rPr lang="en-GB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497763" cy="4800600"/>
          </a:xfrm>
        </p:spPr>
        <p:txBody>
          <a:bodyPr>
            <a:normAutofit/>
          </a:bodyPr>
          <a:lstStyle/>
          <a:p>
            <a:pPr marL="1143000" lvl="2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2286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The value chain is getting more and more detailed and sophisticated</a:t>
            </a:r>
          </a:p>
          <a:p>
            <a:pPr marL="228600" lvl="2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sz="20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2286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Growing importance of QA and measurement of efficiency, precise statistics</a:t>
            </a:r>
          </a:p>
          <a:p>
            <a:pPr marL="228600" lvl="2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sz="20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2286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Too many players between freelancers and end clients (high cost, low quality, d</a:t>
            </a:r>
            <a:r>
              <a:rPr lang="hu-HU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</a:t>
            </a: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creasing efficiency)</a:t>
            </a:r>
          </a:p>
          <a:p>
            <a:pPr marL="228600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GB" sz="2000" dirty="0" smtClean="0">
              <a:solidFill>
                <a:srgbClr val="415A75"/>
              </a:solidFill>
              <a:latin typeface="Calibri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b="1" dirty="0" smtClean="0">
              <a:solidFill>
                <a:srgbClr val="3380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DAF14-375D-4B5C-B728-0CC1787D492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The Localization Market -</a:t>
            </a:r>
            <a:br>
              <a:rPr lang="en-GB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A Few Quick Facts</a:t>
            </a: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2057400"/>
            <a:ext cx="7497763" cy="4800600"/>
          </a:xfrm>
        </p:spPr>
        <p:txBody>
          <a:bodyPr>
            <a:normAutofit/>
          </a:bodyPr>
          <a:lstStyle/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The life cycle of localization entered into the „mature” phase – in order to stay in competition vendors must differentiate themselves</a:t>
            </a:r>
            <a:endParaRPr lang="en-GB" sz="2000" i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A virtual localization market – virtual job portals, online databases and TMs - anyone can work for anyone from anywhere</a:t>
            </a:r>
            <a:endParaRPr lang="hu-HU" sz="20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502920" lvl="1" indent="-228600" eaLnBrk="1" fontAlgn="auto" hangingPunct="1">
              <a:spcAft>
                <a:spcPts val="1800"/>
              </a:spcAft>
              <a:buFont typeface="Verdana"/>
              <a:buNone/>
              <a:defRPr/>
            </a:pPr>
            <a:endParaRPr lang="en-GB" sz="16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228600" lvl="1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ABA46-DAA1-47FD-8AA0-68899EC0343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The Localization Market -</a:t>
            </a:r>
            <a:br>
              <a:rPr lang="en-GB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A Few Quick Facts</a:t>
            </a: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r>
              <a:rPr lang="hu-HU" b="1" dirty="0" smtClean="0">
                <a:solidFill>
                  <a:srgbClr val="338046"/>
                </a:solidFill>
              </a:rPr>
              <a:t/>
            </a:r>
            <a:br>
              <a:rPr lang="hu-HU" b="1" dirty="0" smtClean="0">
                <a:solidFill>
                  <a:srgbClr val="338046"/>
                </a:solidFill>
              </a:rPr>
            </a:b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47800" y="2438400"/>
            <a:ext cx="7497763" cy="4800600"/>
          </a:xfrm>
        </p:spPr>
        <p:txBody>
          <a:bodyPr>
            <a:normAutofit/>
          </a:bodyPr>
          <a:lstStyle/>
          <a:p>
            <a:pPr marL="228600" lvl="1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Huge competition with lot of business opportunities</a:t>
            </a: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Specialization and superior knowledge of technologies (CAT tools etc.) is key for success</a:t>
            </a:r>
          </a:p>
          <a:p>
            <a:pPr marL="228600" indent="-228600"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FIGS languages – still the most selling ones</a:t>
            </a:r>
            <a:endParaRPr lang="en-GB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DC46C-BA56-4DB2-A464-4CEE90871D7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Annette Hemera Consulting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320</TotalTime>
  <Words>1084</Words>
  <Application>Microsoft Office PowerPoint</Application>
  <PresentationFormat>On-screen Show (4:3)</PresentationFormat>
  <Paragraphs>224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4" baseType="lpstr">
      <vt:lpstr>Arial</vt:lpstr>
      <vt:lpstr>Gill Sans MT</vt:lpstr>
      <vt:lpstr>Wingdings 2</vt:lpstr>
      <vt:lpstr>Verdana</vt:lpstr>
      <vt:lpstr>Calibri</vt:lpstr>
      <vt:lpstr>Times New Roman</vt:lpstr>
      <vt:lpstr>MS Mincho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Windows Draw Drawing</vt:lpstr>
      <vt:lpstr>Translation as a Business</vt:lpstr>
      <vt:lpstr>  The Neverending Learning Curve  </vt:lpstr>
      <vt:lpstr>„Translation is a job with future…”</vt:lpstr>
      <vt:lpstr> „Localization is a job with future” </vt:lpstr>
      <vt:lpstr>  The Localization Market - a few quick facts  </vt:lpstr>
      <vt:lpstr>  The Localization Market - a few quick facts  </vt:lpstr>
      <vt:lpstr>  The Localization Market - A Few Quick Facts  </vt:lpstr>
      <vt:lpstr>  The Localization Market - A Few Quick Facts  </vt:lpstr>
      <vt:lpstr>  The Localization Market - A Few Quick Facts  </vt:lpstr>
      <vt:lpstr>Slide 10</vt:lpstr>
      <vt:lpstr>  The Importance of Market Analysis  </vt:lpstr>
      <vt:lpstr>  The Translation Education – The Way It Looks from the Outside  </vt:lpstr>
      <vt:lpstr>   Areas That Might Need Improvement   </vt:lpstr>
      <vt:lpstr>   Areas That Might Need Improvement   </vt:lpstr>
      <vt:lpstr>  The Neverending Learning Curve  </vt:lpstr>
      <vt:lpstr> Understanding our Business Potentials</vt:lpstr>
      <vt:lpstr>   Understanding our Internal Environment   </vt:lpstr>
      <vt:lpstr>  Understanding Our External Environment - The “Playground Analysis”  </vt:lpstr>
      <vt:lpstr>Understanding The Product - The Localization Workflow</vt:lpstr>
      <vt:lpstr>  Understanding the Technology  </vt:lpstr>
      <vt:lpstr> Understanding our Processes – The Value Chain Analysis</vt:lpstr>
      <vt:lpstr>Understanding  The Processes - Budgeting</vt:lpstr>
      <vt:lpstr>   Summary – how to proceed   </vt:lpstr>
      <vt:lpstr>Thank you for your attention  info@annettehemera.com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as a Business</dc:title>
  <dc:creator>Annette Hemera</dc:creator>
  <cp:lastModifiedBy>User</cp:lastModifiedBy>
  <cp:revision>42</cp:revision>
  <dcterms:created xsi:type="dcterms:W3CDTF">2011-11-06T08:52:41Z</dcterms:created>
  <dcterms:modified xsi:type="dcterms:W3CDTF">2011-11-09T08:36:54Z</dcterms:modified>
</cp:coreProperties>
</file>